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notesMasterIdLst>
    <p:notesMasterId r:id="rId6"/>
  </p:notesMasterIdLst>
  <p:handoutMasterIdLst>
    <p:handoutMasterId r:id="rId7"/>
  </p:handoutMasterIdLst>
  <p:sldIdLst>
    <p:sldId id="291" r:id="rId2"/>
    <p:sldId id="511" r:id="rId3"/>
    <p:sldId id="512" r:id="rId4"/>
    <p:sldId id="513" r:id="rId5"/>
  </p:sldIdLst>
  <p:sldSz cx="9144000" cy="6858000" type="screen4x3"/>
  <p:notesSz cx="6797675" cy="987425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dro Miras Martínez-Berganza" initials="PMMB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3366FF"/>
    <a:srgbClr val="DDDDDD"/>
    <a:srgbClr val="C0C0C0"/>
    <a:srgbClr val="00FF00"/>
    <a:srgbClr val="FFFF00"/>
    <a:srgbClr val="CC33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51" autoAdjust="0"/>
    <p:restoredTop sz="97988" autoAdjust="0"/>
  </p:normalViewPr>
  <p:slideViewPr>
    <p:cSldViewPr showGuides="1">
      <p:cViewPr varScale="1">
        <p:scale>
          <a:sx n="68" d="100"/>
          <a:sy n="68" d="100"/>
        </p:scale>
        <p:origin x="-1650" y="-108"/>
      </p:cViewPr>
      <p:guideLst>
        <p:guide orient="horz" pos="3521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24" y="-9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984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79984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fld id="{39C37C66-3E85-4E93-B1FA-9A57F855EA69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7698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89993"/>
            <a:ext cx="4984750" cy="444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 smtClean="0"/>
              <a:t>Klicken Sie, um die Formate des Vorlagentextes zu bearbeiten</a:t>
            </a:r>
          </a:p>
          <a:p>
            <a:pPr lvl="1"/>
            <a:r>
              <a:rPr lang="de-AT" noProof="0" smtClean="0"/>
              <a:t>Zweite Ebene</a:t>
            </a:r>
          </a:p>
          <a:p>
            <a:pPr lvl="2"/>
            <a:r>
              <a:rPr lang="de-AT" noProof="0" smtClean="0"/>
              <a:t>Dritte Ebene</a:t>
            </a:r>
          </a:p>
          <a:p>
            <a:pPr lvl="3"/>
            <a:r>
              <a:rPr lang="de-AT" noProof="0" smtClean="0"/>
              <a:t>Vierte Ebene</a:t>
            </a:r>
          </a:p>
          <a:p>
            <a:pPr lvl="4"/>
            <a:r>
              <a:rPr lang="de-AT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984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9984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9BD426E-5311-4DE4-B062-B5F88D8CE4CB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30098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F9BF7E0-278B-42AB-A81A-A9FBE508E9BC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1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8537166-9CE7-4BDA-9BEA-323227B419EF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2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8537166-9CE7-4BDA-9BEA-323227B419EF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3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F9BF7E0-278B-42AB-A81A-A9FBE508E9BC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4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grpSp>
        <p:nvGrpSpPr>
          <p:cNvPr id="7" name="Group 15"/>
          <p:cNvGrpSpPr>
            <a:grpSpLocks/>
          </p:cNvGrpSpPr>
          <p:nvPr userDrawn="1"/>
        </p:nvGrpSpPr>
        <p:grpSpPr bwMode="auto">
          <a:xfrm>
            <a:off x="1762652" y="1036638"/>
            <a:ext cx="5609034" cy="1096218"/>
            <a:chOff x="1565" y="653"/>
            <a:chExt cx="2721" cy="564"/>
          </a:xfrm>
        </p:grpSpPr>
        <p:pic>
          <p:nvPicPr>
            <p:cNvPr id="8" name="Picture 11" descr="REN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0" y="772"/>
              <a:ext cx="95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2" descr="CABI8VBP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5" y="653"/>
              <a:ext cx="724" cy="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5075390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0175767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0063" y="519113"/>
            <a:ext cx="2082800" cy="546893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0075" y="519113"/>
            <a:ext cx="6097588" cy="54689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384248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0075" y="6165850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4283968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/>
              <a:pPr algn="r" eaLnBrk="0" hangingPunct="0"/>
              <a:t>‹#›</a:t>
            </a:fld>
            <a:r>
              <a:rPr lang="de-AT" sz="1100" b="0" dirty="0"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87888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6873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96" r:id="rId1"/>
    <p:sldLayoutId id="2147483795" r:id="rId2"/>
    <p:sldLayoutId id="2147483797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410200"/>
            <a:ext cx="7405688" cy="733425"/>
          </a:xfrm>
        </p:spPr>
        <p:txBody>
          <a:bodyPr/>
          <a:lstStyle/>
          <a:p>
            <a:pPr algn="ctr"/>
            <a:r>
              <a:rPr lang="en-US" sz="2000" dirty="0" smtClean="0"/>
              <a:t>15</a:t>
            </a:r>
            <a:r>
              <a:rPr lang="en-US" sz="2000" baseline="30000" dirty="0" smtClean="0"/>
              <a:t>th </a:t>
            </a:r>
            <a:r>
              <a:rPr lang="en-US" sz="2000" dirty="0" smtClean="0"/>
              <a:t>November </a:t>
            </a:r>
            <a:r>
              <a:rPr lang="en-US" sz="2000" dirty="0" smtClean="0"/>
              <a:t>2013</a:t>
            </a:r>
          </a:p>
          <a:p>
            <a:pPr algn="ctr"/>
            <a:r>
              <a:rPr lang="en-US" sz="2000" dirty="0" smtClean="0"/>
              <a:t>20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SG meeting</a:t>
            </a:r>
            <a:endParaRPr lang="en-US" sz="2000" dirty="0" smtClean="0"/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958850" y="3200400"/>
            <a:ext cx="72009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571500" eaLnBrk="0" hangingPunct="0">
              <a:lnSpc>
                <a:spcPct val="120000"/>
              </a:lnSpc>
            </a:pPr>
            <a:r>
              <a:rPr lang="en-GB" sz="3200" dirty="0" smtClean="0"/>
              <a:t>2013 VIP Auction Results</a:t>
            </a:r>
          </a:p>
          <a:p>
            <a:pPr algn="ctr" defTabSz="571500" eaLnBrk="0" hangingPunct="0">
              <a:lnSpc>
                <a:spcPct val="120000"/>
              </a:lnSpc>
            </a:pPr>
            <a:endParaRPr lang="en-GB" sz="3000" dirty="0" smtClean="0"/>
          </a:p>
          <a:p>
            <a:pPr algn="ctr" defTabSz="571500" eaLnBrk="0" hangingPunct="0">
              <a:lnSpc>
                <a:spcPct val="120000"/>
              </a:lnSpc>
            </a:pPr>
            <a:endParaRPr lang="en-GB" sz="3000" dirty="0"/>
          </a:p>
        </p:txBody>
      </p:sp>
      <p:sp>
        <p:nvSpPr>
          <p:cNvPr id="5" name="Line 18"/>
          <p:cNvSpPr>
            <a:spLocks noChangeShapeType="1"/>
          </p:cNvSpPr>
          <p:nvPr/>
        </p:nvSpPr>
        <p:spPr bwMode="auto">
          <a:xfrm>
            <a:off x="1116013" y="2635870"/>
            <a:ext cx="6985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6" name="Line 20"/>
          <p:cNvSpPr>
            <a:spLocks noChangeShapeType="1"/>
          </p:cNvSpPr>
          <p:nvPr/>
        </p:nvSpPr>
        <p:spPr bwMode="auto">
          <a:xfrm>
            <a:off x="1116013" y="4509120"/>
            <a:ext cx="6985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60" y="1052736"/>
            <a:ext cx="8280920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457200" indent="-457200" algn="l" defTabSz="336550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defRPr sz="24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47700" indent="-457200" algn="l" defTabSz="336550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Symbol" pitchFamily="18" charset="2"/>
              <a:buChar char="·"/>
              <a:defRPr sz="2400">
                <a:solidFill>
                  <a:schemeClr val="bg1"/>
                </a:solidFill>
                <a:latin typeface="+mn-lt"/>
              </a:defRPr>
            </a:lvl2pPr>
            <a:lvl3pPr marL="1047750" indent="-381000" algn="l" defTabSz="336550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Symbol" pitchFamily="18" charset="2"/>
              <a:buChar char="¨"/>
              <a:defRPr sz="2000">
                <a:solidFill>
                  <a:schemeClr val="bg1"/>
                </a:solidFill>
                <a:latin typeface="+mn-lt"/>
              </a:defRPr>
            </a:lvl3pPr>
            <a:lvl4pPr marL="152400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Symbol" pitchFamily="18" charset="2"/>
              <a:buChar char="+"/>
              <a:defRPr sz="2000">
                <a:solidFill>
                  <a:schemeClr val="bg1"/>
                </a:solidFill>
                <a:latin typeface="+mn-lt"/>
              </a:defRPr>
            </a:lvl4pPr>
            <a:lvl5pPr marL="20002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5pPr>
            <a:lvl6pPr marL="24574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6pPr>
            <a:lvl7pPr marL="29146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7pPr>
            <a:lvl8pPr marL="33718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8pPr>
            <a:lvl9pPr marL="38290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190500" lvl="1" indent="0" algn="just">
              <a:spcBef>
                <a:spcPts val="600"/>
              </a:spcBef>
              <a:spcAft>
                <a:spcPts val="600"/>
              </a:spcAft>
              <a:buSzPct val="100000"/>
              <a:buFont typeface="Symbol" pitchFamily="18" charset="2"/>
              <a:buNone/>
              <a:defRPr/>
            </a:pPr>
            <a:r>
              <a:rPr lang="en-US" sz="2000" b="1" kern="0" dirty="0" smtClean="0"/>
              <a:t>VIP – Auction Process</a:t>
            </a:r>
          </a:p>
          <a:p>
            <a:pPr lvl="1" algn="just">
              <a:spcBef>
                <a:spcPts val="300"/>
              </a:spcBef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chemeClr val="tx2"/>
                </a:solidFill>
              </a:rPr>
              <a:t>Auction Calendar</a:t>
            </a:r>
          </a:p>
          <a:p>
            <a:pPr lvl="2" algn="just">
              <a:spcBef>
                <a:spcPts val="300"/>
              </a:spcBef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400" b="0" kern="0" dirty="0" smtClean="0"/>
              <a:t>Pre-qualification phase: 3</a:t>
            </a:r>
            <a:r>
              <a:rPr lang="en-US" sz="1400" b="0" kern="0" baseline="30000" dirty="0" smtClean="0"/>
              <a:t>rd</a:t>
            </a:r>
            <a:r>
              <a:rPr lang="en-US" sz="1400" b="0" kern="0" dirty="0" smtClean="0"/>
              <a:t> – 12</a:t>
            </a:r>
            <a:r>
              <a:rPr lang="en-US" sz="1400" b="0" kern="0" baseline="30000" dirty="0" smtClean="0"/>
              <a:t>th</a:t>
            </a:r>
            <a:r>
              <a:rPr lang="en-US" sz="1400" b="0" kern="0" dirty="0" smtClean="0"/>
              <a:t> June</a:t>
            </a:r>
          </a:p>
          <a:p>
            <a:pPr lvl="2" algn="just">
              <a:spcBef>
                <a:spcPts val="300"/>
              </a:spcBef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400" b="0" kern="0" dirty="0" smtClean="0"/>
              <a:t>Annual yearly capacity auction process: 13</a:t>
            </a:r>
            <a:r>
              <a:rPr lang="en-US" sz="1400" b="0" kern="0" baseline="30000" dirty="0" smtClean="0"/>
              <a:t>th</a:t>
            </a:r>
            <a:r>
              <a:rPr lang="en-US" sz="1400" b="0" kern="0" dirty="0" smtClean="0"/>
              <a:t> June – 2</a:t>
            </a:r>
            <a:r>
              <a:rPr lang="en-US" sz="1400" b="0" kern="0" baseline="30000" dirty="0" smtClean="0"/>
              <a:t>nd</a:t>
            </a:r>
            <a:r>
              <a:rPr lang="en-US" sz="1400" b="0" kern="0" dirty="0" smtClean="0"/>
              <a:t> July</a:t>
            </a:r>
          </a:p>
          <a:p>
            <a:pPr lvl="2" algn="just">
              <a:spcBef>
                <a:spcPts val="300"/>
              </a:spcBef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400" b="0" kern="0" dirty="0" smtClean="0"/>
              <a:t>Annual quarterly capacity auction process: 3</a:t>
            </a:r>
            <a:r>
              <a:rPr lang="en-US" sz="1400" b="0" kern="0" baseline="30000" dirty="0" smtClean="0"/>
              <a:t>rd</a:t>
            </a:r>
            <a:r>
              <a:rPr lang="en-US" sz="1400" b="0" kern="0" dirty="0" smtClean="0"/>
              <a:t> – 19</a:t>
            </a:r>
            <a:r>
              <a:rPr lang="en-US" sz="1400" b="0" kern="0" baseline="30000" dirty="0" smtClean="0"/>
              <a:t>th</a:t>
            </a:r>
            <a:r>
              <a:rPr lang="en-US" sz="1400" b="0" kern="0" dirty="0" smtClean="0"/>
              <a:t> July</a:t>
            </a:r>
          </a:p>
          <a:p>
            <a:pPr lvl="2" algn="just">
              <a:spcBef>
                <a:spcPts val="300"/>
              </a:spcBef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400" b="0" kern="0" dirty="0" smtClean="0"/>
              <a:t>Interruptible capacity auction process: 22</a:t>
            </a:r>
            <a:r>
              <a:rPr lang="en-US" sz="1400" b="0" kern="0" baseline="30000" dirty="0" smtClean="0"/>
              <a:t>nd</a:t>
            </a:r>
            <a:r>
              <a:rPr lang="en-US" sz="1400" b="0" kern="0" dirty="0" smtClean="0"/>
              <a:t> – 25</a:t>
            </a:r>
            <a:r>
              <a:rPr lang="en-US" sz="1400" b="0" kern="0" baseline="30000" dirty="0" smtClean="0"/>
              <a:t>th</a:t>
            </a:r>
            <a:r>
              <a:rPr lang="en-US" sz="1400" b="0" kern="0" dirty="0" smtClean="0"/>
              <a:t> July (only if total firm capacity was previously allocated)</a:t>
            </a:r>
          </a:p>
          <a:p>
            <a:pPr lvl="2" algn="just">
              <a:spcBef>
                <a:spcPts val="300"/>
              </a:spcBef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endParaRPr lang="en-US" sz="1400" b="0" kern="0" dirty="0" smtClean="0"/>
          </a:p>
          <a:p>
            <a:pPr lvl="1" algn="just">
              <a:spcBef>
                <a:spcPts val="300"/>
              </a:spcBef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600" kern="0" dirty="0" smtClean="0">
                <a:solidFill>
                  <a:schemeClr val="tx2"/>
                </a:solidFill>
              </a:rPr>
              <a:t>Total Capacity Offered</a:t>
            </a:r>
            <a:endParaRPr lang="en-US" sz="1400" b="0" kern="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71316"/>
            <a:ext cx="7686948" cy="2249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0075" y="333375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dirty="0" smtClean="0"/>
              <a:t>VIP 2013 between Portugal-Spain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8958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 txBox="1">
            <a:spLocks noChangeArrowheads="1"/>
          </p:cNvSpPr>
          <p:nvPr/>
        </p:nvSpPr>
        <p:spPr bwMode="auto">
          <a:xfrm>
            <a:off x="600075" y="333375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dirty="0" smtClean="0"/>
              <a:t>VIP 2013 between Portugal-Spain	</a:t>
            </a:r>
            <a:endParaRPr lang="fr-FR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60" y="1052736"/>
            <a:ext cx="8280920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457200" indent="-457200" algn="l" defTabSz="336550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defRPr sz="24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47700" indent="-457200" algn="l" defTabSz="336550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Symbol" pitchFamily="18" charset="2"/>
              <a:buChar char="·"/>
              <a:defRPr sz="2400">
                <a:solidFill>
                  <a:schemeClr val="bg1"/>
                </a:solidFill>
                <a:latin typeface="+mn-lt"/>
              </a:defRPr>
            </a:lvl2pPr>
            <a:lvl3pPr marL="1047750" indent="-381000" algn="l" defTabSz="336550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Symbol" pitchFamily="18" charset="2"/>
              <a:buChar char="¨"/>
              <a:defRPr sz="2000">
                <a:solidFill>
                  <a:schemeClr val="bg1"/>
                </a:solidFill>
                <a:latin typeface="+mn-lt"/>
              </a:defRPr>
            </a:lvl3pPr>
            <a:lvl4pPr marL="152400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Symbol" pitchFamily="18" charset="2"/>
              <a:buChar char="+"/>
              <a:defRPr sz="2000">
                <a:solidFill>
                  <a:schemeClr val="bg1"/>
                </a:solidFill>
                <a:latin typeface="+mn-lt"/>
              </a:defRPr>
            </a:lvl4pPr>
            <a:lvl5pPr marL="20002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5pPr>
            <a:lvl6pPr marL="24574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6pPr>
            <a:lvl7pPr marL="29146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7pPr>
            <a:lvl8pPr marL="33718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8pPr>
            <a:lvl9pPr marL="38290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190500" lvl="1" indent="0" algn="just">
              <a:spcBef>
                <a:spcPts val="600"/>
              </a:spcBef>
              <a:spcAft>
                <a:spcPts val="600"/>
              </a:spcAft>
              <a:buSzPct val="100000"/>
              <a:buFont typeface="Symbol" pitchFamily="18" charset="2"/>
              <a:buNone/>
              <a:defRPr/>
            </a:pPr>
            <a:r>
              <a:rPr lang="en-US" sz="2000" b="1" kern="0" dirty="0" smtClean="0"/>
              <a:t>VIP – Auction Results</a:t>
            </a:r>
          </a:p>
          <a:p>
            <a:pPr lvl="2" algn="just">
              <a:spcBef>
                <a:spcPts val="300"/>
              </a:spcBef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400" b="0" kern="0" dirty="0"/>
              <a:t>Number of pre-qualified shippers: </a:t>
            </a:r>
            <a:r>
              <a:rPr lang="en-US" sz="1400" b="0" kern="0" dirty="0" smtClean="0"/>
              <a:t>5</a:t>
            </a:r>
            <a:endParaRPr lang="en-US" sz="1400" b="0" kern="0" dirty="0"/>
          </a:p>
          <a:p>
            <a:pPr lvl="1" algn="just">
              <a:spcBef>
                <a:spcPts val="300"/>
              </a:spcBef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endParaRPr lang="en-US" sz="1600" kern="0" dirty="0" smtClean="0">
              <a:solidFill>
                <a:schemeClr val="tx2"/>
              </a:solidFill>
            </a:endParaRPr>
          </a:p>
          <a:p>
            <a:pPr lvl="1" algn="just">
              <a:spcBef>
                <a:spcPts val="300"/>
              </a:spcBef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600" kern="0" dirty="0" smtClean="0">
                <a:solidFill>
                  <a:schemeClr val="tx2"/>
                </a:solidFill>
              </a:rPr>
              <a:t>Yearly Capacity Auctions</a:t>
            </a:r>
          </a:p>
          <a:p>
            <a:pPr lvl="2" algn="just">
              <a:spcBef>
                <a:spcPts val="300"/>
              </a:spcBef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400" b="0" kern="0" dirty="0" smtClean="0"/>
              <a:t>Number of auction participants: 1</a:t>
            </a:r>
          </a:p>
          <a:p>
            <a:pPr lvl="2" algn="just">
              <a:spcBef>
                <a:spcPts val="300"/>
              </a:spcBef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400" b="0" kern="0" dirty="0" smtClean="0"/>
              <a:t>Total capacity allocated: </a:t>
            </a:r>
            <a:r>
              <a:rPr lang="en-US" sz="1400" kern="0" dirty="0" smtClean="0"/>
              <a:t>1 </a:t>
            </a:r>
            <a:r>
              <a:rPr lang="en-US" sz="1400" kern="0" dirty="0" err="1" smtClean="0"/>
              <a:t>GWh</a:t>
            </a:r>
            <a:r>
              <a:rPr lang="en-US" sz="1400" b="0" kern="0" dirty="0" smtClean="0"/>
              <a:t> (Spain -&gt; Portugal)</a:t>
            </a:r>
          </a:p>
          <a:p>
            <a:pPr lvl="1" algn="just">
              <a:spcBef>
                <a:spcPts val="300"/>
              </a:spcBef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endParaRPr lang="en-US" sz="1600" kern="0" dirty="0" smtClean="0">
              <a:solidFill>
                <a:schemeClr val="tx2"/>
              </a:solidFill>
            </a:endParaRPr>
          </a:p>
          <a:p>
            <a:pPr lvl="1" algn="just">
              <a:spcBef>
                <a:spcPts val="300"/>
              </a:spcBef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600" kern="0" dirty="0" smtClean="0">
                <a:solidFill>
                  <a:schemeClr val="tx2"/>
                </a:solidFill>
              </a:rPr>
              <a:t>Quarterly Capacity Auctions</a:t>
            </a:r>
            <a:endParaRPr lang="en-US" sz="1600" kern="0" dirty="0">
              <a:solidFill>
                <a:schemeClr val="tx2"/>
              </a:solidFill>
            </a:endParaRPr>
          </a:p>
          <a:p>
            <a:pPr lvl="2" algn="just">
              <a:spcBef>
                <a:spcPts val="300"/>
              </a:spcBef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400" b="0" kern="0" dirty="0"/>
              <a:t>Number of auction participants: </a:t>
            </a:r>
            <a:r>
              <a:rPr lang="en-US" sz="1400" b="0" kern="0" dirty="0" smtClean="0"/>
              <a:t>0</a:t>
            </a:r>
            <a:endParaRPr lang="en-US" sz="1400" b="0" kern="0" dirty="0"/>
          </a:p>
          <a:p>
            <a:pPr lvl="2" algn="just">
              <a:spcBef>
                <a:spcPts val="300"/>
              </a:spcBef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400" b="0" kern="0" dirty="0"/>
              <a:t>Total capacity allocated: </a:t>
            </a:r>
            <a:r>
              <a:rPr lang="en-US" sz="1400" b="0" kern="0" dirty="0" smtClean="0"/>
              <a:t>0 </a:t>
            </a:r>
            <a:r>
              <a:rPr lang="en-US" sz="1400" b="0" kern="0" dirty="0" err="1" smtClean="0"/>
              <a:t>GWh</a:t>
            </a:r>
            <a:endParaRPr lang="en-US" sz="1400" b="0" kern="0" dirty="0" smtClean="0"/>
          </a:p>
          <a:p>
            <a:pPr lvl="1" algn="just">
              <a:spcBef>
                <a:spcPts val="300"/>
              </a:spcBef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endParaRPr lang="en-US" sz="1600" kern="0" dirty="0" smtClean="0">
              <a:solidFill>
                <a:schemeClr val="tx2"/>
              </a:solidFill>
            </a:endParaRPr>
          </a:p>
          <a:p>
            <a:pPr lvl="1" algn="just">
              <a:spcBef>
                <a:spcPts val="300"/>
              </a:spcBef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600" kern="0" dirty="0" smtClean="0">
                <a:solidFill>
                  <a:schemeClr val="tx2"/>
                </a:solidFill>
              </a:rPr>
              <a:t>Interruptible Capacity Auctions</a:t>
            </a:r>
            <a:endParaRPr lang="en-US" sz="1600" kern="0" dirty="0">
              <a:solidFill>
                <a:schemeClr val="tx2"/>
              </a:solidFill>
            </a:endParaRPr>
          </a:p>
          <a:p>
            <a:pPr lvl="2" algn="just">
              <a:spcBef>
                <a:spcPts val="300"/>
              </a:spcBef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400" b="0" kern="0" dirty="0" smtClean="0"/>
              <a:t>No auctions were started</a:t>
            </a:r>
            <a:endParaRPr lang="en-US" sz="1400" b="0" kern="0" dirty="0"/>
          </a:p>
          <a:p>
            <a:pPr lvl="2" algn="just">
              <a:spcBef>
                <a:spcPts val="300"/>
              </a:spcBef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endParaRPr lang="en-US" sz="1400" b="0" kern="0" dirty="0"/>
          </a:p>
        </p:txBody>
      </p:sp>
      <p:sp>
        <p:nvSpPr>
          <p:cNvPr id="2" name="Flowchart: Sequential Access Storage 1"/>
          <p:cNvSpPr/>
          <p:nvPr/>
        </p:nvSpPr>
        <p:spPr bwMode="auto">
          <a:xfrm>
            <a:off x="5148064" y="1700808"/>
            <a:ext cx="1440160" cy="864096"/>
          </a:xfrm>
          <a:prstGeom prst="flowChartMagneticTap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365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Times New Roman" pitchFamily="18" charset="0"/>
              <a:buNone/>
              <a:tabLst/>
            </a:pPr>
            <a:endParaRPr kumimoji="0" lang="pt-PT" sz="2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30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410200"/>
            <a:ext cx="7405688" cy="733425"/>
          </a:xfrm>
        </p:spPr>
        <p:txBody>
          <a:bodyPr/>
          <a:lstStyle/>
          <a:p>
            <a:pPr algn="ctr"/>
            <a:r>
              <a:rPr lang="en-US" sz="2000" dirty="0" smtClean="0"/>
              <a:t>15</a:t>
            </a:r>
            <a:r>
              <a:rPr lang="en-US" sz="2000" baseline="30000" dirty="0" smtClean="0"/>
              <a:t>th </a:t>
            </a:r>
            <a:r>
              <a:rPr lang="en-US" sz="2000" dirty="0" smtClean="0"/>
              <a:t>November </a:t>
            </a:r>
            <a:r>
              <a:rPr lang="en-US" sz="2000" dirty="0" smtClean="0"/>
              <a:t>2013</a:t>
            </a:r>
          </a:p>
          <a:p>
            <a:pPr algn="ctr"/>
            <a:r>
              <a:rPr lang="en-US" sz="2000" dirty="0" smtClean="0"/>
              <a:t>20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SG meeting</a:t>
            </a:r>
            <a:endParaRPr lang="en-US" sz="2000" dirty="0" smtClean="0"/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958850" y="3068960"/>
            <a:ext cx="7200900" cy="1241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571500" eaLnBrk="0" hangingPunct="0">
              <a:lnSpc>
                <a:spcPct val="120000"/>
              </a:lnSpc>
            </a:pPr>
            <a:r>
              <a:rPr lang="en-GB" dirty="0" smtClean="0"/>
              <a:t>Thank you for your </a:t>
            </a:r>
            <a:r>
              <a:rPr lang="en-GB" dirty="0" smtClean="0"/>
              <a:t>attention</a:t>
            </a:r>
            <a:endParaRPr lang="en-GB" dirty="0"/>
          </a:p>
        </p:txBody>
      </p:sp>
      <p:sp>
        <p:nvSpPr>
          <p:cNvPr id="5" name="Line 18"/>
          <p:cNvSpPr>
            <a:spLocks noChangeShapeType="1"/>
          </p:cNvSpPr>
          <p:nvPr/>
        </p:nvSpPr>
        <p:spPr bwMode="auto">
          <a:xfrm>
            <a:off x="1116013" y="2635870"/>
            <a:ext cx="6985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6" name="Line 20"/>
          <p:cNvSpPr>
            <a:spLocks noChangeShapeType="1"/>
          </p:cNvSpPr>
          <p:nvPr/>
        </p:nvSpPr>
        <p:spPr bwMode="auto">
          <a:xfrm>
            <a:off x="1116013" y="4509120"/>
            <a:ext cx="6985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1100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ACER-2015-17084</_dlc_DocId>
    <_dlc_DocIdUrl xmlns="985daa2e-53d8-4475-82b8-9c7d25324e34">
      <Url>http://extranet.acer.europa.eu/en/Gas/Regional_%20Intiatives/South_GRI/20th%20South%20SG/_layouts/DocIdRedir.aspx?ID=ACER-2015-17084</Url>
      <Description>ACER-2015-17084</Description>
    </_dlc_DocIdUrl>
    <ACER_Abstract xmlns="985daa2e-53d8-4475-82b8-9c7d25324e3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E2028693B5A541BFC21254FF30BF3F" ma:contentTypeVersion="21" ma:contentTypeDescription="Create a new document." ma:contentTypeScope="" ma:versionID="d52c1ad206cf829c6cacf692554678f9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C7CFE9-38E3-462F-9EAD-91183FF3A1C6}"/>
</file>

<file path=customXml/itemProps2.xml><?xml version="1.0" encoding="utf-8"?>
<ds:datastoreItem xmlns:ds="http://schemas.openxmlformats.org/officeDocument/2006/customXml" ds:itemID="{C32127E2-A07E-4B06-AA20-82162981BDAE}"/>
</file>

<file path=customXml/itemProps3.xml><?xml version="1.0" encoding="utf-8"?>
<ds:datastoreItem xmlns:ds="http://schemas.openxmlformats.org/officeDocument/2006/customXml" ds:itemID="{CF04474A-2D0F-409D-AEE5-E07CE4B910F0}"/>
</file>

<file path=customXml/itemProps4.xml><?xml version="1.0" encoding="utf-8"?>
<ds:datastoreItem xmlns:ds="http://schemas.openxmlformats.org/officeDocument/2006/customXml" ds:itemID="{22C7C574-473B-4B1D-837E-4B123ECD0F4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6306</TotalTime>
  <Words>141</Words>
  <Application>Microsoft Office PowerPoint</Application>
  <PresentationFormat>On-screen Show (4:3)</PresentationFormat>
  <Paragraphs>35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1_Vorlage Power Point</vt:lpstr>
      <vt:lpstr> </vt:lpstr>
      <vt:lpstr>PowerPoint Presentation</vt:lpstr>
      <vt:lpstr>PowerPoint Presentation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Maximiliano MIGLIO</dc:creator>
  <cp:lastModifiedBy>Valter Diniz</cp:lastModifiedBy>
  <cp:revision>1045</cp:revision>
  <cp:lastPrinted>2013-01-28T07:56:55Z</cp:lastPrinted>
  <dcterms:modified xsi:type="dcterms:W3CDTF">2013-11-14T21:35:01Z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0x010100CCE2028693B5A541BFC21254FF30BF3F</vt:lpwstr>
  </property>
  <property fmtid="{D5CDD505-2E9C-101B-9397-08002B2CF9AE}" pid="3" name="_dlc_DocIdItemGuid">
    <vt:lpwstr>ebf54669-9104-4d68-8990-c7c8d82ae6b3</vt:lpwstr>
  </property>
</Properties>
</file>